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82" r:id="rId10"/>
    <p:sldId id="266" r:id="rId11"/>
    <p:sldId id="267" r:id="rId12"/>
    <p:sldId id="268" r:id="rId13"/>
    <p:sldId id="299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85" r:id="rId23"/>
    <p:sldId id="284" r:id="rId24"/>
    <p:sldId id="286" r:id="rId25"/>
    <p:sldId id="287" r:id="rId26"/>
    <p:sldId id="288" r:id="rId27"/>
    <p:sldId id="289" r:id="rId28"/>
    <p:sldId id="283" r:id="rId29"/>
    <p:sldId id="277" r:id="rId30"/>
    <p:sldId id="278" r:id="rId31"/>
    <p:sldId id="290" r:id="rId32"/>
    <p:sldId id="291" r:id="rId33"/>
    <p:sldId id="279" r:id="rId34"/>
    <p:sldId id="280" r:id="rId35"/>
    <p:sldId id="28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58" r:id="rId44"/>
    <p:sldId id="25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3" autoAdjust="0"/>
    <p:restoredTop sz="87671" autoAdjust="0"/>
  </p:normalViewPr>
  <p:slideViewPr>
    <p:cSldViewPr snapToGrid="0" snapToObjects="1">
      <p:cViewPr varScale="1">
        <p:scale>
          <a:sx n="111" d="100"/>
          <a:sy n="111" d="100"/>
        </p:scale>
        <p:origin x="18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Derivative = 2(x + 1)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12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FPc2 = 1 + 7</a:t>
            </a:r>
          </a:p>
          <a:p>
            <a:r>
              <a:rPr lang="en-US" dirty="0"/>
              <a:t>FNc2 = 10 + 10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4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3200" b="1" dirty="0"/>
              <a:t>Deep Learning for Natural Language Processing</a:t>
            </a:r>
            <a:br>
              <a:rPr lang="en-US" sz="3200" b="1" dirty="0"/>
            </a:br>
            <a:r>
              <a:rPr lang="en-US" sz="3200" b="1" dirty="0"/>
              <a:t>DLNLP 3: Logistic Regression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Marco A.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Valenzuela-Escárcega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FBAF7C-6832-104C-A69B-5A69FF5A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LR decision function = conditional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45666-B2BF-854B-B906-06DFE1B5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F102D-D9C0-8142-A083-69141486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96" y="2001765"/>
            <a:ext cx="4253379" cy="559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007F0-89BD-794F-9645-928459FA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6" y="3260538"/>
            <a:ext cx="4759512" cy="604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A4CA5-8EDD-3343-BB69-6911A65C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96" y="4579798"/>
            <a:ext cx="5481544" cy="517779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C47CB29-E5FD-3445-AC59-09BEDE837AD6}"/>
              </a:ext>
            </a:extLst>
          </p:cNvPr>
          <p:cNvSpPr/>
          <p:nvPr/>
        </p:nvSpPr>
        <p:spPr>
          <a:xfrm>
            <a:off x="5400405" y="1387312"/>
            <a:ext cx="3420866" cy="474770"/>
          </a:xfrm>
          <a:prstGeom prst="wedgeRoundRectCallout">
            <a:avLst>
              <a:gd name="adj1" fmla="val -57926"/>
              <a:gd name="adj2" fmla="val 1171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Probability of label 1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BF4C782-686C-F84F-99C9-D93CC511DF0F}"/>
              </a:ext>
            </a:extLst>
          </p:cNvPr>
          <p:cNvSpPr/>
          <p:nvPr/>
        </p:nvSpPr>
        <p:spPr>
          <a:xfrm>
            <a:off x="5642908" y="2310642"/>
            <a:ext cx="3420866" cy="474770"/>
          </a:xfrm>
          <a:prstGeom prst="wedgeRoundRectCallout">
            <a:avLst>
              <a:gd name="adj1" fmla="val -56877"/>
              <a:gd name="adj2" fmla="val 1624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Probability of label 0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A3C86C6-61DC-A248-9C75-DF3B1E04C7A3}"/>
              </a:ext>
            </a:extLst>
          </p:cNvPr>
          <p:cNvSpPr/>
          <p:nvPr/>
        </p:nvSpPr>
        <p:spPr>
          <a:xfrm>
            <a:off x="5642908" y="3497923"/>
            <a:ext cx="3415927" cy="863803"/>
          </a:xfrm>
          <a:prstGeom prst="wedgeRoundRectCallout">
            <a:avLst>
              <a:gd name="adj1" fmla="val -36160"/>
              <a:gd name="adj2" fmla="val 673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Probability of any label (syntactic sugar)</a:t>
            </a:r>
          </a:p>
        </p:txBody>
      </p:sp>
    </p:spTree>
    <p:extLst>
      <p:ext uri="{BB962C8B-B14F-4D97-AF65-F5344CB8AC3E}">
        <p14:creationId xmlns:p14="http://schemas.microsoft.com/office/powerpoint/2010/main" val="176741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7976-F9A8-8940-8928-BA44134A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 of data and cost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A3478-7B26-B544-B37E-0C3BAC3C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7B2C1-E156-7147-B908-9AB5BE46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47" y="3107764"/>
            <a:ext cx="3671794" cy="119697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5703A66-3744-734D-8EF3-F972BA978343}"/>
              </a:ext>
            </a:extLst>
          </p:cNvPr>
          <p:cNvSpPr/>
          <p:nvPr/>
        </p:nvSpPr>
        <p:spPr>
          <a:xfrm>
            <a:off x="1590403" y="1425388"/>
            <a:ext cx="6854349" cy="969129"/>
          </a:xfrm>
          <a:prstGeom prst="wedgeRoundRectCallout">
            <a:avLst>
              <a:gd name="adj1" fmla="val -21238"/>
              <a:gd name="adj2" fmla="val 10391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Likelihood of data</a:t>
            </a:r>
          </a:p>
          <a:p>
            <a:pPr algn="ctr"/>
            <a:r>
              <a:rPr lang="en-US" sz="2800" dirty="0"/>
              <a:t>(A good learning algorithm will maximize it)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5CF6F6-7854-7508-DA2A-CDD174FC6E13}"/>
              </a:ext>
            </a:extLst>
          </p:cNvPr>
          <p:cNvSpPr/>
          <p:nvPr/>
        </p:nvSpPr>
        <p:spPr>
          <a:xfrm>
            <a:off x="2090044" y="5017983"/>
            <a:ext cx="3049116" cy="758272"/>
          </a:xfrm>
          <a:prstGeom prst="wedgeRoundRectCallout">
            <a:avLst>
              <a:gd name="adj1" fmla="val 25074"/>
              <a:gd name="adj2" fmla="val -1342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Why product here?</a:t>
            </a:r>
          </a:p>
        </p:txBody>
      </p:sp>
    </p:spTree>
    <p:extLst>
      <p:ext uri="{BB962C8B-B14F-4D97-AF65-F5344CB8AC3E}">
        <p14:creationId xmlns:p14="http://schemas.microsoft.com/office/powerpoint/2010/main" val="203085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464A-5D5E-E642-8F5B-2E4FCDB9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 of data and cost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4AD93-0BC2-C041-AFEA-70DA49A4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C8315-155D-544A-8802-3D57E46B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2988"/>
            <a:ext cx="9144000" cy="172915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F1702DE-12B2-C541-BBD3-FD9112B0079D}"/>
              </a:ext>
            </a:extLst>
          </p:cNvPr>
          <p:cNvSpPr/>
          <p:nvPr/>
        </p:nvSpPr>
        <p:spPr>
          <a:xfrm>
            <a:off x="1590403" y="1425388"/>
            <a:ext cx="6854349" cy="1389530"/>
          </a:xfrm>
          <a:prstGeom prst="wedgeRoundRectCallout">
            <a:avLst>
              <a:gd name="adj1" fmla="val -20846"/>
              <a:gd name="adj2" fmla="val 8069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Cost function: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Positive function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Has large values when the model makes big mistakes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Thus, we want to minimize it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5F9A636-46D6-134F-81A6-7F4613485C93}"/>
              </a:ext>
            </a:extLst>
          </p:cNvPr>
          <p:cNvSpPr/>
          <p:nvPr/>
        </p:nvSpPr>
        <p:spPr>
          <a:xfrm>
            <a:off x="3266804" y="5280212"/>
            <a:ext cx="1197620" cy="492636"/>
          </a:xfrm>
          <a:prstGeom prst="wedgeRoundRectCallout">
            <a:avLst>
              <a:gd name="adj1" fmla="val -136870"/>
              <a:gd name="adj2" fmla="val -3615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70C0"/>
                </a:solidFill>
              </a:rPr>
              <a:t>Why log?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93B14D1-D59B-D643-82E0-DF5A444DA267}"/>
              </a:ext>
            </a:extLst>
          </p:cNvPr>
          <p:cNvSpPr/>
          <p:nvPr/>
        </p:nvSpPr>
        <p:spPr>
          <a:xfrm>
            <a:off x="4772874" y="5280212"/>
            <a:ext cx="3295361" cy="492636"/>
          </a:xfrm>
          <a:prstGeom prst="wedgeRoundRectCallout">
            <a:avLst>
              <a:gd name="adj1" fmla="val -126209"/>
              <a:gd name="adj2" fmla="val -36372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Called negative log likelihood</a:t>
            </a:r>
          </a:p>
        </p:txBody>
      </p:sp>
    </p:spTree>
    <p:extLst>
      <p:ext uri="{BB962C8B-B14F-4D97-AF65-F5344CB8AC3E}">
        <p14:creationId xmlns:p14="http://schemas.microsoft.com/office/powerpoint/2010/main" val="318127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38F6-12F0-BCA2-2167-1E703811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B14E1-1E3C-0E41-DEE1-85A1E005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00630-4701-7E6F-4AF4-1B2A9069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51759" y="971642"/>
            <a:ext cx="4440482" cy="57465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446BBD-7309-2E8F-F739-756D53583BF7}"/>
              </a:ext>
            </a:extLst>
          </p:cNvPr>
          <p:cNvSpPr/>
          <p:nvPr/>
        </p:nvSpPr>
        <p:spPr>
          <a:xfrm>
            <a:off x="1909823" y="1624654"/>
            <a:ext cx="2662177" cy="444048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9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4C15-21A3-124C-A2C9-7BF9B4E2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How to minimize the cost function?</a:t>
            </a:r>
            <a:br>
              <a:rPr lang="en-US" sz="3200" dirty="0"/>
            </a:br>
            <a:r>
              <a:rPr lang="en-US" sz="3200" dirty="0"/>
              <a:t>Gradient descent to the rescue!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34156-94D2-D14C-A4AD-56ADF93B8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Gradient descent: finds the parameters (e.g., </a:t>
            </a:r>
            <a:r>
              <a:rPr lang="en-US" b="1" dirty="0"/>
              <a:t>w</a:t>
            </a:r>
            <a:r>
              <a:rPr lang="en-US" dirty="0"/>
              <a:t> and b for LR) that minimize a (</a:t>
            </a:r>
            <a:r>
              <a:rPr lang="en-US" i="1" dirty="0"/>
              <a:t>convex</a:t>
            </a:r>
            <a:r>
              <a:rPr lang="en-US" dirty="0"/>
              <a:t>) function by taking small steps towards the minimum</a:t>
            </a:r>
          </a:p>
          <a:p>
            <a:r>
              <a:rPr lang="en-US" dirty="0"/>
              <a:t>Function slope = derivative of f(x) with respect to x</a:t>
            </a:r>
          </a:p>
          <a:p>
            <a:pPr lvl="1"/>
            <a:r>
              <a:rPr lang="en-US" dirty="0"/>
              <a:t>If negative, the function decreases</a:t>
            </a:r>
          </a:p>
          <a:p>
            <a:pPr lvl="1"/>
            <a:r>
              <a:rPr lang="en-US" dirty="0"/>
              <a:t>If positive, the function increases</a:t>
            </a:r>
          </a:p>
          <a:p>
            <a:pPr lvl="1"/>
            <a:r>
              <a:rPr lang="en-US" dirty="0"/>
              <a:t>If 0, we found a minimum or maximum</a:t>
            </a:r>
          </a:p>
          <a:p>
            <a:r>
              <a:rPr lang="en-US" b="1" dirty="0"/>
              <a:t>Gradient descent takes small steps in the opposite direction indicated by the slope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2CB6A-B33A-6D42-97AC-73E9C1C6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7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7A48-66EB-514A-93C9-DC548517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A87A6-21A2-7148-8D26-AF718F13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D067F-026C-B041-A846-15640DC6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3" y="1564545"/>
            <a:ext cx="5656729" cy="479180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7559364-DEC8-AA4E-AC00-6C536A55D50E}"/>
              </a:ext>
            </a:extLst>
          </p:cNvPr>
          <p:cNvSpPr/>
          <p:nvPr/>
        </p:nvSpPr>
        <p:spPr>
          <a:xfrm>
            <a:off x="5896119" y="4464424"/>
            <a:ext cx="2694725" cy="949836"/>
          </a:xfrm>
          <a:prstGeom prst="wedgeRoundRectCallout">
            <a:avLst>
              <a:gd name="adj1" fmla="val -53701"/>
              <a:gd name="adj2" fmla="val 1066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is the derivative of this function?</a:t>
            </a:r>
          </a:p>
        </p:txBody>
      </p:sp>
    </p:spTree>
    <p:extLst>
      <p:ext uri="{BB962C8B-B14F-4D97-AF65-F5344CB8AC3E}">
        <p14:creationId xmlns:p14="http://schemas.microsoft.com/office/powerpoint/2010/main" val="5255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356D-53E2-E14A-BBF2-DEC12872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D14D7-B5AD-4A42-B3F7-DD5250D1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initialize x randomly, and then repeatedly compute                         until we find the minimum</a:t>
            </a:r>
          </a:p>
          <a:p>
            <a:r>
              <a:rPr lang="en-US" dirty="0"/>
              <a:t>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 = -3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  = -3 – 0.1 x 2(-3+1) = -2.6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 = -2.6 – 0.1 x 2(-2.6 + 1) = -2.28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 = -1.001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0C0EA-7BBD-3D40-AAC1-868BECD8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5ED22-38C1-2D41-8D83-325EA8C0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1" y="2036482"/>
            <a:ext cx="2250141" cy="70004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8197832-DF21-4341-BABE-7AACEBFDF073}"/>
              </a:ext>
            </a:extLst>
          </p:cNvPr>
          <p:cNvSpPr/>
          <p:nvPr/>
        </p:nvSpPr>
        <p:spPr>
          <a:xfrm>
            <a:off x="3735625" y="2162620"/>
            <a:ext cx="2694725" cy="949836"/>
          </a:xfrm>
          <a:prstGeom prst="wedgeRoundRectCallout">
            <a:avLst>
              <a:gd name="adj1" fmla="val -75658"/>
              <a:gd name="adj2" fmla="val 1472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Why do we need the learning rate?</a:t>
            </a:r>
          </a:p>
        </p:txBody>
      </p:sp>
    </p:spTree>
    <p:extLst>
      <p:ext uri="{BB962C8B-B14F-4D97-AF65-F5344CB8AC3E}">
        <p14:creationId xmlns:p14="http://schemas.microsoft.com/office/powerpoint/2010/main" val="314944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2665-3906-9244-9BD4-5749E05BC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about functions with multiple parameters?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9A6D-791D-1942-B908-85AE15E3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) = (x</a:t>
            </a:r>
            <a:r>
              <a:rPr lang="en-US" baseline="-25000" dirty="0"/>
              <a:t>1</a:t>
            </a:r>
            <a:r>
              <a:rPr lang="en-US" dirty="0"/>
              <a:t> + 1)</a:t>
            </a:r>
            <a:r>
              <a:rPr lang="en-US" baseline="30000" dirty="0"/>
              <a:t>2</a:t>
            </a:r>
            <a:r>
              <a:rPr lang="en-US" dirty="0"/>
              <a:t> + 3x</a:t>
            </a:r>
            <a:r>
              <a:rPr lang="en-US" baseline="-25000" dirty="0"/>
              <a:t>2</a:t>
            </a:r>
            <a:r>
              <a:rPr lang="en-US" dirty="0"/>
              <a:t> + 1</a:t>
            </a:r>
          </a:p>
          <a:p>
            <a:r>
              <a:rPr lang="en-US" dirty="0"/>
              <a:t>In each iteration: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3281B-8674-1840-8A57-FC252B22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DD793-46E5-384C-B3CC-923A04C8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65" y="2643415"/>
            <a:ext cx="5351929" cy="1412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399F6-2778-8C4E-8486-FB05D917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5" y="4469673"/>
            <a:ext cx="2928471" cy="83067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D9C4D9-AB9C-164A-96C0-6471F8FA334E}"/>
              </a:ext>
            </a:extLst>
          </p:cNvPr>
          <p:cNvSpPr/>
          <p:nvPr/>
        </p:nvSpPr>
        <p:spPr>
          <a:xfrm>
            <a:off x="1200107" y="5636701"/>
            <a:ext cx="5124160" cy="719649"/>
          </a:xfrm>
          <a:prstGeom prst="wedgeRoundRectCallout">
            <a:avLst>
              <a:gd name="adj1" fmla="val -25447"/>
              <a:gd name="adj2" fmla="val -7364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Wait… Why not solve </a:t>
            </a:r>
            <a:r>
              <a:rPr lang="en-US" dirty="0">
                <a:solidFill>
                  <a:srgbClr val="0070C0"/>
                </a:solidFill>
              </a:rPr>
              <a:t>the equation where the derivative equals 0, as we were taught in calculus? 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4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010-AAA1-704F-B580-0CC284C6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non-convex functions?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99837-21F9-934C-B3BD-0B05B9A6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49A26-C2EE-4C45-846A-2DE22652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7" y="1533102"/>
            <a:ext cx="5601832" cy="45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FD47-554A-3A48-8ED7-37DB80A9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cost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BE4E8-A8EA-FA4A-9F7C-A1C70CCF8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all training examples: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one training example: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9A7FD-A60E-AE4D-B575-7DA72C51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CCA34-8904-254C-8024-925DE58F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11" y="2295957"/>
            <a:ext cx="3031565" cy="1485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221DD-B81A-3543-9F30-C1447EC7A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7" y="4477181"/>
            <a:ext cx="8028798" cy="78994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F2B17B7-7745-264E-BD50-2E62481B1CCD}"/>
              </a:ext>
            </a:extLst>
          </p:cNvPr>
          <p:cNvSpPr/>
          <p:nvPr/>
        </p:nvSpPr>
        <p:spPr>
          <a:xfrm>
            <a:off x="5984274" y="2084225"/>
            <a:ext cx="2702526" cy="1470585"/>
          </a:xfrm>
          <a:prstGeom prst="wedgeRoundRectCallout">
            <a:avLst>
              <a:gd name="adj1" fmla="val -56628"/>
              <a:gd name="adj2" fmla="val -1146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Expensive because we need to compute C over </a:t>
            </a:r>
            <a:r>
              <a:rPr lang="en-US" sz="2000" b="1" i="1" dirty="0"/>
              <a:t>all</a:t>
            </a:r>
            <a:r>
              <a:rPr lang="en-US" sz="2000" dirty="0"/>
              <a:t> training examples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232106D-B934-D040-B371-EABA259F27C0}"/>
              </a:ext>
            </a:extLst>
          </p:cNvPr>
          <p:cNvSpPr/>
          <p:nvPr/>
        </p:nvSpPr>
        <p:spPr>
          <a:xfrm>
            <a:off x="2562411" y="5434603"/>
            <a:ext cx="5420622" cy="524078"/>
          </a:xfrm>
          <a:prstGeom prst="wedgeRoundRectCallout">
            <a:avLst>
              <a:gd name="adj1" fmla="val -27940"/>
              <a:gd name="adj2" fmla="val -935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Stochastic gradient descent →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30510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Logistic regression (LR) decision function</a:t>
            </a:r>
          </a:p>
          <a:p>
            <a:r>
              <a:rPr lang="en-US" dirty="0"/>
              <a:t>Learning algorithm for LR</a:t>
            </a:r>
          </a:p>
          <a:p>
            <a:r>
              <a:rPr lang="en-US" dirty="0"/>
              <a:t>LR cost function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Deriving the LR update rule</a:t>
            </a:r>
          </a:p>
          <a:p>
            <a:r>
              <a:rPr lang="en-US" dirty="0"/>
              <a:t>From binary to multiclass classification</a:t>
            </a:r>
          </a:p>
          <a:p>
            <a:r>
              <a:rPr lang="en-US" dirty="0"/>
              <a:t>Evaluation measures for multiclass classification</a:t>
            </a:r>
          </a:p>
          <a:p>
            <a:r>
              <a:rPr lang="en-US" dirty="0"/>
              <a:t>Drawbacks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01B1-0B35-B440-ACEB-FBAA055B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DBC8-EE72-2548-BEEE-1EA86D03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BC087-426E-B647-9175-EFDADF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1472239"/>
            <a:ext cx="7748410" cy="43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4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D751-BD57-EC48-BBAB-327B04BF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DA5B0-FDD6-6940-8AD5-B4712CA7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3FAE3-1E33-3442-9270-0E0EA6A8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1472239"/>
            <a:ext cx="7748410" cy="431896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6EF16C-8E0C-B049-922D-A01BB20A550E}"/>
              </a:ext>
            </a:extLst>
          </p:cNvPr>
          <p:cNvSpPr/>
          <p:nvPr/>
        </p:nvSpPr>
        <p:spPr>
          <a:xfrm>
            <a:off x="3496233" y="3791688"/>
            <a:ext cx="1289776" cy="47875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F15DC9-8DCC-904E-89F3-5C46F6DED141}"/>
              </a:ext>
            </a:extLst>
          </p:cNvPr>
          <p:cNvSpPr/>
          <p:nvPr/>
        </p:nvSpPr>
        <p:spPr>
          <a:xfrm>
            <a:off x="2807570" y="4459654"/>
            <a:ext cx="1132132" cy="47875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4AF0-6EDC-5E42-BB31-4B0B09C9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computation for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86120-E260-684C-B6EF-6952D915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9C1A6-0036-2E46-A1E1-26033166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149"/>
            <a:ext cx="9144000" cy="34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0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06CD-F04C-6941-AE65-B3703B3B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 for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ED3A-C286-DA46-9B63-38EC4AE9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12C0-A8F3-6D4A-90F0-494F520E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0" y="1552530"/>
            <a:ext cx="6916366" cy="199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1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06CD-F04C-6941-AE65-B3703B3B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 for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ED3A-C286-DA46-9B63-38EC4AE9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EE040-0653-FC45-80EF-91C96FB4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64" y="1523353"/>
            <a:ext cx="7305472" cy="50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62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06CD-F04C-6941-AE65-B3703B3B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 for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ED3A-C286-DA46-9B63-38EC4AE9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AF590-CDFB-6845-A3B9-BBF93E1C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57" y="1456191"/>
            <a:ext cx="7558085" cy="4001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B775-B155-8A41-99D9-77FEF8620D5E}"/>
              </a:ext>
            </a:extLst>
          </p:cNvPr>
          <p:cNvSpPr/>
          <p:nvPr/>
        </p:nvSpPr>
        <p:spPr>
          <a:xfrm>
            <a:off x="7495008" y="5038930"/>
            <a:ext cx="856034" cy="4182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22E3-ABD9-104D-AEB4-C7534CDE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 for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33C23-927B-534C-842C-0ADE8BE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6AD97-A771-3745-A628-E0C433E2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577"/>
            <a:ext cx="9144000" cy="1927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21045A-87EA-4C45-B3BF-E4B708E0495E}"/>
              </a:ext>
            </a:extLst>
          </p:cNvPr>
          <p:cNvSpPr/>
          <p:nvPr/>
        </p:nvSpPr>
        <p:spPr>
          <a:xfrm>
            <a:off x="7957226" y="3035030"/>
            <a:ext cx="856034" cy="4182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E238-CB27-9A4D-A7DB-BD334CB4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Plugging these derivatives in the learning algorithm we obtain…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A0949-CCDD-E44B-AF85-07F09168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7BC36-C77B-0342-854B-5E62676A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4" y="1512617"/>
            <a:ext cx="7770272" cy="3909503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B2BF6E0-1840-A447-8A53-80345F7EB8F4}"/>
              </a:ext>
            </a:extLst>
          </p:cNvPr>
          <p:cNvSpPr/>
          <p:nvPr/>
        </p:nvSpPr>
        <p:spPr>
          <a:xfrm>
            <a:off x="2562411" y="5434603"/>
            <a:ext cx="3303368" cy="524078"/>
          </a:xfrm>
          <a:prstGeom prst="wedgeRoundRectCallout">
            <a:avLst>
              <a:gd name="adj1" fmla="val -52167"/>
              <a:gd name="adj2" fmla="val -4183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decision function is </a:t>
            </a:r>
            <a:r>
              <a:rPr lang="en-US" sz="2000" dirty="0" err="1">
                <a:latin typeface="Symbol" pitchFamily="2" charset="2"/>
              </a:rPr>
              <a:t>s</a:t>
            </a:r>
            <a:r>
              <a:rPr lang="en-US" sz="2000" baseline="-25000" dirty="0" err="1"/>
              <a:t>i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2231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ED2822-BFE1-2441-8065-AA9BF839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Multiclass classification with LR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56C530-4454-0E49-A3E1-69415B026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F336-236F-504A-881E-828D1EAC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7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ACE0-DAD5-2842-A9E6-02451CC6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binary to multiclass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0A5F1-4B72-E742-8D0B-28926346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5F458-614E-694C-881C-A75257F3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95" y="1577788"/>
            <a:ext cx="5636010" cy="45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6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3FAF-0D83-274E-8737-FF6BC24F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change from perceptron:</a:t>
            </a:r>
            <a:br>
              <a:rPr lang="en-US" dirty="0"/>
            </a:br>
            <a:r>
              <a:rPr lang="en-US" dirty="0"/>
              <a:t>decision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673FB-4300-8E42-B708-D576A60F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E0DDC-E2DF-7F45-AA5B-FD5D9536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9" y="1837688"/>
            <a:ext cx="6795247" cy="1192613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4387EE8-2139-0940-B67C-F53A34ECBCEC}"/>
              </a:ext>
            </a:extLst>
          </p:cNvPr>
          <p:cNvSpPr/>
          <p:nvPr/>
        </p:nvSpPr>
        <p:spPr>
          <a:xfrm>
            <a:off x="2388264" y="3741089"/>
            <a:ext cx="4532490" cy="1225358"/>
          </a:xfrm>
          <a:prstGeom prst="wedgeRoundRectCallout">
            <a:avLst>
              <a:gd name="adj1" fmla="val -15084"/>
              <a:gd name="adj2" fmla="val -8867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Logistic function, part of the sigmoid function family</a:t>
            </a:r>
          </a:p>
        </p:txBody>
      </p:sp>
    </p:spTree>
    <p:extLst>
      <p:ext uri="{BB962C8B-B14F-4D97-AF65-F5344CB8AC3E}">
        <p14:creationId xmlns:p14="http://schemas.microsoft.com/office/powerpoint/2010/main" val="700981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A9EF-6C20-B843-BAD3-0BADA655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probabilities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0B6C3-6F4F-814A-A67B-F5348F1F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D0CED-A667-8B4B-8340-38EA0CE56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1944647"/>
            <a:ext cx="8589306" cy="112128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766657C-2B4E-F94D-9756-6CCAE59F6B36}"/>
              </a:ext>
            </a:extLst>
          </p:cNvPr>
          <p:cNvSpPr/>
          <p:nvPr/>
        </p:nvSpPr>
        <p:spPr>
          <a:xfrm>
            <a:off x="4760862" y="3343203"/>
            <a:ext cx="2444091" cy="460873"/>
          </a:xfrm>
          <a:prstGeom prst="wedgeRoundRectCallout">
            <a:avLst>
              <a:gd name="adj1" fmla="val -24527"/>
              <a:gd name="adj2" fmla="val -7668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113678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86EA-3F3D-3D4C-AED1-9DA3D2C6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produces probabilities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05108-88AA-094B-85A8-35F5F32D0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exponent function guarantees that the softmax values are positives</a:t>
            </a:r>
          </a:p>
          <a:p>
            <a:r>
              <a:rPr lang="en-US" dirty="0"/>
              <a:t>The denominator, which sums over all the </a:t>
            </a:r>
            <a:r>
              <a:rPr lang="en-US" i="1" dirty="0"/>
              <a:t>k</a:t>
            </a:r>
            <a:r>
              <a:rPr lang="en-US" dirty="0"/>
              <a:t> classes guarantees that the resulting values are between 0 and 1, and sum up to 1.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F98D6-908B-D64A-99B9-3425DA61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6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B4AD-5B7B-484C-87EB-4B89C371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Softmax for 2 classes reduces to sigmoid!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7C561-FBB5-654A-9BD5-57B81666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5025"/>
            <a:ext cx="8229600" cy="23686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similar derivation can be shown for </a:t>
            </a:r>
            <a:r>
              <a:rPr lang="en-US" i="1" dirty="0"/>
              <a:t>p</a:t>
            </a:r>
            <a:r>
              <a:rPr lang="en-US" dirty="0"/>
              <a:t>(0|</a:t>
            </a:r>
            <a:r>
              <a:rPr lang="en-US" b="1" dirty="0"/>
              <a:t>x</a:t>
            </a:r>
            <a:r>
              <a:rPr lang="en-US" dirty="0"/>
              <a:t>;</a:t>
            </a:r>
            <a:r>
              <a:rPr lang="en-US" b="1" dirty="0"/>
              <a:t>W</a:t>
            </a:r>
            <a:r>
              <a:rPr lang="en-US" dirty="0"/>
              <a:t>,</a:t>
            </a:r>
            <a:r>
              <a:rPr lang="en-US" b="1" dirty="0"/>
              <a:t>b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56CD6-96DD-2740-A2C1-A50D7C56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0808F-EE3F-3C48-A2FE-9C156E37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1" y="1629382"/>
            <a:ext cx="7500026" cy="16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1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BAB6-4840-8D48-8A67-50D89DB8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for multiclass LR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7EF46-1187-5845-9601-16CD526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9304B-20F2-5C4B-AE55-AB7109A2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31" y="1747958"/>
            <a:ext cx="7645940" cy="207921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B511FB8-FEC4-5344-B267-DEC278E82D59}"/>
              </a:ext>
            </a:extLst>
          </p:cNvPr>
          <p:cNvSpPr/>
          <p:nvPr/>
        </p:nvSpPr>
        <p:spPr>
          <a:xfrm>
            <a:off x="1297815" y="4305644"/>
            <a:ext cx="5647734" cy="791649"/>
          </a:xfrm>
          <a:prstGeom prst="wedgeRoundRectCallout">
            <a:avLst>
              <a:gd name="adj1" fmla="val -12255"/>
              <a:gd name="adj2" fmla="val -12339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Cross entropy loss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Wait... ”cost” or “loss” function?</a:t>
            </a:r>
          </a:p>
        </p:txBody>
      </p:sp>
    </p:spTree>
    <p:extLst>
      <p:ext uri="{BB962C8B-B14F-4D97-AF65-F5344CB8AC3E}">
        <p14:creationId xmlns:p14="http://schemas.microsoft.com/office/powerpoint/2010/main" val="31438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BEF2-299C-ED47-9D21-F81551F2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algorithm for multiclass LR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B5F8F-463E-7645-9F26-9815EE73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63D1B-5F58-8746-8D49-B0BE33EF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6" y="1387368"/>
            <a:ext cx="6663447" cy="45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3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95E6-1448-D449-AD10-C3A7E9CB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boundaries for multiclass LR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3CAD8-0719-4C4B-BF3C-A91649AD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A7FB4-AC68-8842-9375-2403F612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9" y="1432524"/>
            <a:ext cx="6449438" cy="46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9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A6AC4-545E-BE41-934A-4D8FCE9B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measures for multiclass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A9A66-DF84-3642-AFA6-9D5C7E13D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63882-45A5-B44C-99E9-21AEEAAE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0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68DB9B-DBF5-9540-BF9C-48B6F82D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CEA8-6BE3-764D-9962-AF1B95D0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CA312-B98A-C041-9250-6CB04294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1" y="1781045"/>
            <a:ext cx="8190689" cy="32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92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691-A333-EB43-8800-1DF2AA8C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Precision/recall for a single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B97E3-7DA3-4B48-918C-6E8278FD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861D4-B1E3-2640-B1B9-582250620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025" y="1640537"/>
            <a:ext cx="3287949" cy="214088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6C6E728-C782-C142-BAD0-F8A73028F86B}"/>
              </a:ext>
            </a:extLst>
          </p:cNvPr>
          <p:cNvSpPr/>
          <p:nvPr/>
        </p:nvSpPr>
        <p:spPr>
          <a:xfrm>
            <a:off x="1667466" y="4636384"/>
            <a:ext cx="5647734" cy="791649"/>
          </a:xfrm>
          <a:prstGeom prst="wedgeRoundRectCallout">
            <a:avLst>
              <a:gd name="adj1" fmla="val -12255"/>
              <a:gd name="adj2" fmla="val -12339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What is </a:t>
            </a:r>
            <a:r>
              <a:rPr lang="en-US" sz="2000" dirty="0" err="1">
                <a:solidFill>
                  <a:srgbClr val="0070C0"/>
                </a:solidFill>
              </a:rPr>
              <a:t>FP</a:t>
            </a:r>
            <a:r>
              <a:rPr lang="en-US" sz="2000" baseline="-25000" dirty="0" err="1">
                <a:solidFill>
                  <a:srgbClr val="0070C0"/>
                </a:solidFill>
              </a:rPr>
              <a:t>c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dirty="0" err="1">
                <a:solidFill>
                  <a:srgbClr val="0070C0"/>
                </a:solidFill>
              </a:rPr>
              <a:t>FN</a:t>
            </a:r>
            <a:r>
              <a:rPr lang="en-US" sz="2000" baseline="-25000" dirty="0" err="1">
                <a:solidFill>
                  <a:srgbClr val="0070C0"/>
                </a:solidFill>
              </a:rPr>
              <a:t>c</a:t>
            </a:r>
            <a:r>
              <a:rPr lang="en-US" sz="2000" dirty="0">
                <a:solidFill>
                  <a:srgbClr val="0070C0"/>
                </a:solidFill>
              </a:rPr>
              <a:t> for class C2 in the previous example? What is its precision and recall?</a:t>
            </a:r>
          </a:p>
        </p:txBody>
      </p:sp>
    </p:spTree>
    <p:extLst>
      <p:ext uri="{BB962C8B-B14F-4D97-AF65-F5344CB8AC3E}">
        <p14:creationId xmlns:p14="http://schemas.microsoft.com/office/powerpoint/2010/main" val="14343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35E4-7115-EF44-A4F5-059645C9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measures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CDBED-B770-BC42-8E56-72482627D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important discussion for multiclass classification is how to average these sets of precision/recall scores into single values that give us a quick understanding of the classifier’s performance. </a:t>
            </a:r>
          </a:p>
          <a:p>
            <a:r>
              <a:rPr lang="en-US" dirty="0"/>
              <a:t>Two strategies: macro and micro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011B2-E633-F843-B1A2-E48A3721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5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9908-9A8C-B448-A5D5-E4FE2AA4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29974-75EB-E848-914D-FC864D0D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8DD75-9F26-1D40-9DC5-DBD34702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23" y="1830107"/>
            <a:ext cx="5853953" cy="39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89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99B3-D226-DA44-8A65-91ADE4D0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8185-7C39-5D42-8989-6A32E1D7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Macro P/R = simple averages of P and R scores: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Macro F1 is the harmonic mean of macro P and macro R</a:t>
            </a:r>
          </a:p>
          <a:p>
            <a:r>
              <a:rPr lang="en-US" dirty="0"/>
              <a:t>Macro P/R/F1 may exclude the dominant class if not interesting to the task at hand</a:t>
            </a:r>
          </a:p>
          <a:p>
            <a:r>
              <a:rPr lang="en-US" dirty="0"/>
              <a:t>Advantage: all classes are treated equally</a:t>
            </a:r>
          </a:p>
          <a:p>
            <a:r>
              <a:rPr lang="en-US" dirty="0"/>
              <a:t>Disadvantage: all classes are treated equally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DBF5A-1C77-A542-BAB0-0D5E5ECE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E71C8-7403-194D-843B-9CD1032D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67" y="2176512"/>
            <a:ext cx="2986391" cy="560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A82FFC-55A5-B249-B255-B94CA30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67" y="2808051"/>
            <a:ext cx="3035591" cy="5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42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C94F-FF55-BB4B-B173-C6668F0E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F1B0-F4EB-F345-868C-62FDDD386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Each class contributes proportionally with its frequency in the data </a:t>
            </a:r>
          </a:p>
          <a:p>
            <a:r>
              <a:rPr lang="en-US" dirty="0"/>
              <a:t>For example, the micro P and R for classes C1 and C2 are: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 P and R can exclude counts from the class that is not of interest for the task at hand</a:t>
            </a:r>
          </a:p>
          <a:p>
            <a:r>
              <a:rPr lang="en-US" dirty="0"/>
              <a:t>Micro F1 is the harmonic mean of micro P and micro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9D8B8-44ED-A543-8BB0-CC18E982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22408-1C7B-404D-B1AF-FCCE6043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19" y="3111285"/>
            <a:ext cx="5829209" cy="619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29B161-3EDC-9049-890D-546D0497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4" y="3912427"/>
            <a:ext cx="5669194" cy="5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45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475B-52C3-4742-8D3F-78CDB424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CECB-2197-7248-894D-72F72D6B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are the macro and micro P and R for the previous example, assuming classes C1 and C2 are the classes of interest?</a:t>
            </a:r>
          </a:p>
          <a:p>
            <a:r>
              <a:rPr lang="en-US" dirty="0">
                <a:solidFill>
                  <a:srgbClr val="0070C0"/>
                </a:solidFill>
              </a:rPr>
              <a:t>Why are micro values higher than macro in this case?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Is this always going to be the case?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C2858-CE55-B343-82E8-31F9062D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79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F31F-9B29-9745-9F84-9627D78B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21C8-6DFD-1D45-BF21-EEF4DBA8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the perceptron, LR is a linear classifier</a:t>
            </a:r>
          </a:p>
          <a:p>
            <a:pPr lvl="1"/>
            <a:r>
              <a:rPr lang="en-US" dirty="0"/>
              <a:t>Addressed in chapter 5</a:t>
            </a:r>
          </a:p>
          <a:p>
            <a:r>
              <a:rPr lang="en-US" dirty="0"/>
              <a:t>Relies on hand-crafted features</a:t>
            </a:r>
          </a:p>
          <a:p>
            <a:pPr lvl="1"/>
            <a:r>
              <a:rPr lang="en-US" dirty="0"/>
              <a:t>Discussed in chapter 8</a:t>
            </a:r>
          </a:p>
          <a:p>
            <a:r>
              <a:rPr lang="en-US" dirty="0"/>
              <a:t>It cannot produce structured output</a:t>
            </a:r>
          </a:p>
          <a:p>
            <a:pPr lvl="1"/>
            <a:r>
              <a:rPr lang="en-US" dirty="0"/>
              <a:t>Chapter 10 and beyond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973B7-907B-8942-BA40-E3535A2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28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1052-B840-0D44-A937-9AB7CA4D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89752-993F-DD42-B50F-C242512F3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Logistic regression (LR) decision function</a:t>
            </a:r>
          </a:p>
          <a:p>
            <a:r>
              <a:rPr lang="en-US" dirty="0"/>
              <a:t>Learning algorithm for LR</a:t>
            </a:r>
          </a:p>
          <a:p>
            <a:r>
              <a:rPr lang="en-US" dirty="0"/>
              <a:t>LR cost function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Deriving the LR update rule</a:t>
            </a:r>
          </a:p>
          <a:p>
            <a:r>
              <a:rPr lang="en-US" dirty="0"/>
              <a:t>From binary to multiclass classification</a:t>
            </a:r>
          </a:p>
          <a:p>
            <a:r>
              <a:rPr lang="en-US" dirty="0"/>
              <a:t>Evaluation measures for multiclass classification</a:t>
            </a:r>
          </a:p>
          <a:p>
            <a:r>
              <a:rPr lang="en-US" dirty="0"/>
              <a:t>Drawbacks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EC2C7-D513-2F48-9EE7-A94E0DFC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4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C5F7-429E-8A4A-9BE3-CBF02BBE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Peeking ahead: the LR training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05E29-8F24-074C-B7C0-94B833AA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4FBE3-7F40-DF47-8F11-B27E1821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4" y="1532073"/>
            <a:ext cx="7770272" cy="39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C5F7-429E-8A4A-9BE3-CBF02BBE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Peeking ahead: the LR training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05E29-8F24-074C-B7C0-94B833AA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4FBE3-7F40-DF47-8F11-B27E1821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4" y="1532073"/>
            <a:ext cx="7770272" cy="390950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F608F9-4B15-0142-9EF4-77EDBA4A35EC}"/>
              </a:ext>
            </a:extLst>
          </p:cNvPr>
          <p:cNvSpPr/>
          <p:nvPr/>
        </p:nvSpPr>
        <p:spPr>
          <a:xfrm>
            <a:off x="2886633" y="3567952"/>
            <a:ext cx="1075767" cy="33169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CA2AC64-D1F6-504F-8C66-819DE14BBBDF}"/>
              </a:ext>
            </a:extLst>
          </p:cNvPr>
          <p:cNvSpPr/>
          <p:nvPr/>
        </p:nvSpPr>
        <p:spPr>
          <a:xfrm>
            <a:off x="3850341" y="4534617"/>
            <a:ext cx="2989730" cy="1140042"/>
          </a:xfrm>
          <a:prstGeom prst="wedgeRoundRectCallout">
            <a:avLst>
              <a:gd name="adj1" fmla="val -56009"/>
              <a:gd name="adj2" fmla="val -1013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“Soft” updates: bigger for big mistakes, smaller for small 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129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C5F7-429E-8A4A-9BE3-CBF02BBE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Peeking ahead: the LR 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05E29-8F24-074C-B7C0-94B833AA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4FBE3-7F40-DF47-8F11-B27E1821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4" y="1532073"/>
            <a:ext cx="7770272" cy="390950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F608F9-4B15-0142-9EF4-77EDBA4A35EC}"/>
              </a:ext>
            </a:extLst>
          </p:cNvPr>
          <p:cNvSpPr/>
          <p:nvPr/>
        </p:nvSpPr>
        <p:spPr>
          <a:xfrm>
            <a:off x="2698374" y="3550023"/>
            <a:ext cx="259979" cy="340659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CA2AC64-D1F6-504F-8C66-819DE14BBBDF}"/>
              </a:ext>
            </a:extLst>
          </p:cNvPr>
          <p:cNvSpPr/>
          <p:nvPr/>
        </p:nvSpPr>
        <p:spPr>
          <a:xfrm>
            <a:off x="3077135" y="4552546"/>
            <a:ext cx="2989730" cy="1140042"/>
          </a:xfrm>
          <a:prstGeom prst="wedgeRoundRectCallout">
            <a:avLst>
              <a:gd name="adj1" fmla="val -56009"/>
              <a:gd name="adj2" fmla="val -1013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 rate: positive value that indicates the magnitude of the update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492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131FA4-9A39-EC47-83E9-37CB6A0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Deriving the </a:t>
            </a:r>
            <a:r>
              <a:rPr lang="en-US" sz="3200" dirty="0" err="1"/>
              <a:t>lr</a:t>
            </a:r>
            <a:r>
              <a:rPr lang="en-US" sz="3200" dirty="0"/>
              <a:t> learning algorithm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A498C-047B-FD40-8131-D3AE7A660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DCD39-F36A-1D49-B1A3-7F8598EB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E4B832-BA5A-9849-8243-642261BB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Do we need a probability theory detour?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4F6E9-4E31-CF42-80FA-0BA785D6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conditional probability?</a:t>
            </a:r>
          </a:p>
          <a:p>
            <a:r>
              <a:rPr lang="en-US" dirty="0">
                <a:solidFill>
                  <a:srgbClr val="0070C0"/>
                </a:solidFill>
              </a:rPr>
              <a:t>What is Bayes rule?</a:t>
            </a:r>
          </a:p>
          <a:p>
            <a:r>
              <a:rPr lang="en-US" dirty="0">
                <a:solidFill>
                  <a:srgbClr val="0070C0"/>
                </a:solidFill>
              </a:rPr>
              <a:t>What is the law of total probability?</a:t>
            </a:r>
          </a:p>
          <a:p>
            <a:r>
              <a:rPr lang="en-US" dirty="0">
                <a:solidFill>
                  <a:srgbClr val="0070C0"/>
                </a:solidFill>
              </a:rPr>
              <a:t>What are independent events?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59B2-5A6D-6946-B710-00CB1D86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31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25630</TotalTime>
  <Words>1015</Words>
  <Application>Microsoft Macintosh PowerPoint</Application>
  <PresentationFormat>On-screen Show (4:3)</PresentationFormat>
  <Paragraphs>196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Symbol</vt:lpstr>
      <vt:lpstr>Office Theme</vt:lpstr>
      <vt:lpstr>Deep Learning for Natural Language Processing DLNLP 3: Logistic Regression</vt:lpstr>
      <vt:lpstr>Take away</vt:lpstr>
      <vt:lpstr>First change from perceptron: decision function</vt:lpstr>
      <vt:lpstr>Logistic function</vt:lpstr>
      <vt:lpstr>Peeking ahead: the LR training algorithm</vt:lpstr>
      <vt:lpstr>Peeking ahead: the LR training algorithm</vt:lpstr>
      <vt:lpstr>Peeking ahead: the LR learning algorithm</vt:lpstr>
      <vt:lpstr>Deriving the lr learning algorithm</vt:lpstr>
      <vt:lpstr>Do we need a probability theory detour?</vt:lpstr>
      <vt:lpstr>LR decision function = conditional probability</vt:lpstr>
      <vt:lpstr>Likelihood of data and cost function</vt:lpstr>
      <vt:lpstr>Likelihood of data and cost function</vt:lpstr>
      <vt:lpstr>Calculus to the rescue</vt:lpstr>
      <vt:lpstr>How to minimize the cost function? Gradient descent to the rescue!</vt:lpstr>
      <vt:lpstr>Gradient descent example</vt:lpstr>
      <vt:lpstr>Gradient descent example</vt:lpstr>
      <vt:lpstr>What about functions with multiple parameters?</vt:lpstr>
      <vt:lpstr>What about non-convex functions?</vt:lpstr>
      <vt:lpstr>Minimizing the cost function</vt:lpstr>
      <vt:lpstr>More formal algorithm</vt:lpstr>
      <vt:lpstr>Computing the partial derivatives</vt:lpstr>
      <vt:lpstr>Rules of computation for derivatives</vt:lpstr>
      <vt:lpstr>Partial derivative for wj</vt:lpstr>
      <vt:lpstr>Partial derivative for wj</vt:lpstr>
      <vt:lpstr>Partial derivative for wj</vt:lpstr>
      <vt:lpstr>Partial derivative for bias</vt:lpstr>
      <vt:lpstr>Plugging these derivatives in the learning algorithm we obtain…</vt:lpstr>
      <vt:lpstr>Multiclass classification with LR</vt:lpstr>
      <vt:lpstr>From binary to multiclass classification</vt:lpstr>
      <vt:lpstr>Multiclass probabilities</vt:lpstr>
      <vt:lpstr>Softmax produces probabilities</vt:lpstr>
      <vt:lpstr>Softmax for 2 classes reduces to sigmoid!</vt:lpstr>
      <vt:lpstr>Cost function for multiclass LR</vt:lpstr>
      <vt:lpstr>Learning algorithm for multiclass LR</vt:lpstr>
      <vt:lpstr>Decision boundaries for multiclass LR</vt:lpstr>
      <vt:lpstr>Evaluation measures for multiclass classification</vt:lpstr>
      <vt:lpstr>Example</vt:lpstr>
      <vt:lpstr>Precision/recall for a single class</vt:lpstr>
      <vt:lpstr>Overall measures</vt:lpstr>
      <vt:lpstr>Macro averaging</vt:lpstr>
      <vt:lpstr>Micro averaging</vt:lpstr>
      <vt:lpstr>Exercise</vt:lpstr>
      <vt:lpstr>Drawbacks of logistic regression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2083</cp:revision>
  <dcterms:created xsi:type="dcterms:W3CDTF">2013-07-26T18:41:15Z</dcterms:created>
  <dcterms:modified xsi:type="dcterms:W3CDTF">2024-09-30T20:16:23Z</dcterms:modified>
</cp:coreProperties>
</file>